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0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0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87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7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64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23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45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5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60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2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B3404-A327-4221-92A0-55CDB315FA5F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88E7-F9EB-42A7-A73B-960B532F10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4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midwife.shahmizad@gmail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3616"/>
          </a:xfrm>
        </p:spPr>
        <p:txBody>
          <a:bodyPr/>
          <a:lstStyle/>
          <a:p>
            <a:pPr algn="ctr"/>
            <a:r>
              <a:rPr lang="fa-IR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anose="00000400000000000000" pitchFamily="2" charset="-78"/>
              </a:rPr>
              <a:t>مشخصات سند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6A5B8D8-0E25-450F-8B73-73C8FE6A29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209088" y="1162050"/>
            <a:ext cx="2887118" cy="12153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000" b="1" dirty="0">
                <a:ln w="22225">
                  <a:solidFill>
                    <a:schemeClr val="accent2"/>
                  </a:solidFill>
                  <a:prstDash val="solid"/>
                </a:ln>
                <a:cs typeface="B Yagut" panose="00000400000000000000" pitchFamily="2" charset="-78"/>
              </a:rPr>
              <a:t>مشخصات بسته آموزشی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B90C499-C33C-4768-A2CD-0D622C568511}"/>
              </a:ext>
            </a:extLst>
          </p:cNvPr>
          <p:cNvSpPr txBox="1">
            <a:spLocks/>
          </p:cNvSpPr>
          <p:nvPr/>
        </p:nvSpPr>
        <p:spPr>
          <a:xfrm>
            <a:off x="7921126" y="2547257"/>
            <a:ext cx="4175080" cy="392431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حیطه درس: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زبان انگلیسی عمومی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آخرین بازنگری 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99/2/15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نوبت تهیه: 1</a:t>
            </a: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نام فایل: 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SA-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Zaban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Englisi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- edit 1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9CC34F6-7547-4848-B729-1FD4713D1BAC}"/>
              </a:ext>
            </a:extLst>
          </p:cNvPr>
          <p:cNvSpPr txBox="1">
            <a:spLocks/>
          </p:cNvSpPr>
          <p:nvPr/>
        </p:nvSpPr>
        <p:spPr>
          <a:xfrm>
            <a:off x="2818914" y="145724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مشخصات مدرس یا مدرسین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22959" y="2097010"/>
            <a:ext cx="6525291" cy="44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ct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نام : مینا شهمی زاد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مدرک : کارشناس مامایی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موقعیت اشتغال : مربی آموزشگاه بهورزی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مرکز آموزش بهورزی شهرستان بهشهر</a:t>
            </a: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دانشگاه علوم پزشکی و خدمات بهداشتی درمانی مازندران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pic>
        <p:nvPicPr>
          <p:cNvPr id="9" name="Picture 2" descr="H:\اسکن مدارک\10006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54" y="1985135"/>
            <a:ext cx="11525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627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1580" y="1508760"/>
            <a:ext cx="8846820" cy="5052060"/>
          </a:xfrm>
          <a:ln w="28575">
            <a:solidFill>
              <a:srgbClr val="C00000"/>
            </a:solidFill>
          </a:ln>
        </p:spPr>
        <p:txBody>
          <a:bodyPr anchor="ctr" anchorCtr="0">
            <a:normAutofit/>
          </a:bodyPr>
          <a:lstStyle/>
          <a:p>
            <a:r>
              <a:rPr lang="en-US" sz="2800" b="1" dirty="0"/>
              <a:t>The Health of Your Car The newest </a:t>
            </a:r>
            <a:r>
              <a:rPr lang="en-US" sz="2800" b="1" u="sng" dirty="0">
                <a:solidFill>
                  <a:srgbClr val="0070C0"/>
                </a:solidFill>
              </a:rPr>
              <a:t>approach</a:t>
            </a:r>
            <a:r>
              <a:rPr lang="en-US" sz="2800" b="1" dirty="0"/>
              <a:t> to automobile repair is the clinic, a place where car doctors go over an automobile in an attempt to </a:t>
            </a:r>
            <a:r>
              <a:rPr lang="en-US" sz="2800" b="1" u="sng" dirty="0">
                <a:solidFill>
                  <a:srgbClr val="0070C0"/>
                </a:solidFill>
              </a:rPr>
              <a:t>detect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/>
              <a:t>the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u="sng" dirty="0">
                <a:solidFill>
                  <a:srgbClr val="0070C0"/>
                </a:solidFill>
              </a:rPr>
              <a:t>defects</a:t>
            </a:r>
            <a:r>
              <a:rPr lang="en-US" sz="2800" b="1" dirty="0"/>
              <a:t>. Since the clinic does no repairs, its employees do not </a:t>
            </a:r>
            <a:r>
              <a:rPr lang="en-US" sz="2800" b="1" u="sng" dirty="0">
                <a:solidFill>
                  <a:srgbClr val="0070C0"/>
                </a:solidFill>
              </a:rPr>
              <a:t>neglect</a:t>
            </a:r>
            <a:r>
              <a:rPr lang="en-US" sz="2800" b="1" dirty="0"/>
              <a:t> the truth. So many automobile owners feel that mechanics </a:t>
            </a:r>
            <a:r>
              <a:rPr lang="en-US" sz="2800" b="1" u="sng" dirty="0">
                <a:solidFill>
                  <a:srgbClr val="0070C0"/>
                </a:solidFill>
              </a:rPr>
              <a:t>deceive</a:t>
            </a:r>
            <a:r>
              <a:rPr lang="en-US" sz="2800" b="1" dirty="0"/>
              <a:t> them that the clinics, even though they </a:t>
            </a:r>
            <a:r>
              <a:rPr lang="en-US" sz="2800" b="1" u="sng" dirty="0">
                <a:solidFill>
                  <a:srgbClr val="0070C0"/>
                </a:solidFill>
              </a:rPr>
              <a:t>undoubtedly</a:t>
            </a:r>
            <a:r>
              <a:rPr lang="en-US" sz="2800" b="1" dirty="0"/>
              <a:t> charge high fees, are quite </a:t>
            </a:r>
            <a:r>
              <a:rPr lang="en-US" sz="2800" b="1" u="sng" dirty="0">
                <a:solidFill>
                  <a:srgbClr val="0070C0"/>
                </a:solidFill>
              </a:rPr>
              <a:t>popular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  <a:r>
              <a:rPr lang="en-US" sz="2800" b="1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32571" y="1508760"/>
            <a:ext cx="1654629" cy="50520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/>
          <a:lstStyle/>
          <a:p>
            <a:r>
              <a:rPr lang="en-US" b="1" dirty="0" smtClean="0">
                <a:solidFill>
                  <a:srgbClr val="0070C0"/>
                </a:solidFill>
              </a:rPr>
              <a:t>Approach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Detect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Neglect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Defects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Popular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Deceive</a:t>
            </a:r>
          </a:p>
          <a:p>
            <a:r>
              <a:rPr lang="en-US" b="1" dirty="0">
                <a:solidFill>
                  <a:srgbClr val="0070C0"/>
                </a:solidFill>
              </a:rPr>
              <a:t>undoubtedly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72165" y="537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771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8130" y="1508760"/>
            <a:ext cx="8862646" cy="5052060"/>
          </a:xfrm>
          <a:ln w="28575">
            <a:solidFill>
              <a:srgbClr val="C00000"/>
            </a:solidFill>
          </a:ln>
        </p:spPr>
        <p:txBody>
          <a:bodyPr anchor="ctr" anchorCtr="0">
            <a:normAutofit/>
          </a:bodyPr>
          <a:lstStyle/>
          <a:p>
            <a:r>
              <a:rPr lang="en-US" sz="2800" dirty="0"/>
              <a:t>The experts do a </a:t>
            </a:r>
            <a:r>
              <a:rPr lang="en-US" sz="2800" b="1" u="sng" dirty="0">
                <a:solidFill>
                  <a:srgbClr val="FEFFFF"/>
                </a:solidFill>
              </a:rPr>
              <a:t>thorough</a:t>
            </a:r>
            <a:r>
              <a:rPr lang="en-US" sz="2800" dirty="0"/>
              <a:t> job for each </a:t>
            </a:r>
            <a:r>
              <a:rPr lang="en-US" sz="2800" b="1" u="sng" dirty="0">
                <a:solidFill>
                  <a:srgbClr val="FEFFFF"/>
                </a:solidFill>
              </a:rPr>
              <a:t>client</a:t>
            </a:r>
            <a:r>
              <a:rPr lang="en-US" sz="2800" dirty="0"/>
              <a:t>. They explore* every part of the engine, body, and brakes; they do all kinds of tests with </a:t>
            </a:r>
            <a:r>
              <a:rPr lang="en-US" sz="2800" b="1" u="sng" dirty="0">
                <a:solidFill>
                  <a:srgbClr val="FEFFFF"/>
                </a:solidFill>
              </a:rPr>
              <a:t>expensive</a:t>
            </a:r>
            <a:r>
              <a:rPr lang="en-US" sz="2800" dirty="0"/>
              <a:t>* machines. Best of all, the comprehensive examination takes only about half an hour. With the clinic's report in your hand no mechanic will be able to </a:t>
            </a:r>
            <a:r>
              <a:rPr lang="en-US" sz="2800" b="1" u="sng" dirty="0">
                <a:solidFill>
                  <a:srgbClr val="FEFFFF"/>
                </a:solidFill>
              </a:rPr>
              <a:t>defraud</a:t>
            </a:r>
            <a:r>
              <a:rPr lang="en-US" sz="2800" dirty="0"/>
              <a:t> you by telling you that you </a:t>
            </a:r>
            <a:r>
              <a:rPr lang="en-US" sz="2800" b="1" u="sng" dirty="0">
                <a:solidFill>
                  <a:srgbClr val="FEFFFF"/>
                </a:solidFill>
              </a:rPr>
              <a:t>need</a:t>
            </a:r>
            <a:r>
              <a:rPr lang="en-US" sz="2800" dirty="0"/>
              <a:t> major repairs when only a small repair is </a:t>
            </a:r>
            <a:r>
              <a:rPr lang="en-US" sz="2800" b="1" u="sng" dirty="0">
                <a:solidFill>
                  <a:srgbClr val="FEFFFF"/>
                </a:solidFill>
              </a:rPr>
              <a:t>necessary</a:t>
            </a:r>
            <a:r>
              <a:rPr lang="en-US" sz="2800" dirty="0"/>
              <a:t>.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45859" y="1508760"/>
            <a:ext cx="2053884" cy="50520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thorough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defraud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expensive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client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necessary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need 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undoubtedly</a:t>
            </a:r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72522" y="537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56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8130" y="1508760"/>
            <a:ext cx="8862646" cy="5052060"/>
          </a:xfrm>
          <a:ln w="28575">
            <a:solidFill>
              <a:srgbClr val="C00000"/>
            </a:solidFill>
          </a:ln>
        </p:spPr>
        <p:txBody>
          <a:bodyPr anchor="ctr" anchorCtr="0">
            <a:normAutofit/>
          </a:bodyPr>
          <a:lstStyle/>
          <a:p>
            <a:r>
              <a:rPr lang="en-US" sz="2800" dirty="0"/>
              <a:t>The experts do a </a:t>
            </a:r>
            <a:r>
              <a:rPr lang="en-US" sz="2800" b="1" u="sng" dirty="0">
                <a:solidFill>
                  <a:srgbClr val="0070C0"/>
                </a:solidFill>
              </a:rPr>
              <a:t>thorough</a:t>
            </a:r>
            <a:r>
              <a:rPr lang="en-US" sz="2800" dirty="0"/>
              <a:t> job for each </a:t>
            </a:r>
            <a:r>
              <a:rPr lang="en-US" sz="2800" b="1" u="sng" dirty="0">
                <a:solidFill>
                  <a:srgbClr val="0070C0"/>
                </a:solidFill>
              </a:rPr>
              <a:t>client</a:t>
            </a:r>
            <a:r>
              <a:rPr lang="en-US" sz="2800" dirty="0"/>
              <a:t>. They explore* every part of the engine, body, and brakes; they do all kinds of tests with </a:t>
            </a:r>
            <a:r>
              <a:rPr lang="en-US" sz="2800" b="1" u="sng" dirty="0">
                <a:solidFill>
                  <a:srgbClr val="0070C0"/>
                </a:solidFill>
              </a:rPr>
              <a:t>expensive</a:t>
            </a:r>
            <a:r>
              <a:rPr lang="en-US" sz="2800" dirty="0"/>
              <a:t>* machines. Best of all, the comprehensive examination takes only about half an hour. With the clinic's report in your hand no mechanic will be able to </a:t>
            </a:r>
            <a:r>
              <a:rPr lang="en-US" sz="2800" b="1" u="sng" dirty="0">
                <a:solidFill>
                  <a:srgbClr val="0070C0"/>
                </a:solidFill>
              </a:rPr>
              <a:t>defraud</a:t>
            </a:r>
            <a:r>
              <a:rPr lang="en-US" sz="2800" dirty="0"/>
              <a:t> you by telling you that you </a:t>
            </a:r>
            <a:r>
              <a:rPr lang="en-US" sz="2800" b="1" u="sng" dirty="0">
                <a:solidFill>
                  <a:srgbClr val="0070C0"/>
                </a:solidFill>
              </a:rPr>
              <a:t>need</a:t>
            </a:r>
            <a:r>
              <a:rPr lang="en-US" sz="2800" dirty="0"/>
              <a:t> major repairs when only a small repair is </a:t>
            </a:r>
            <a:r>
              <a:rPr lang="en-US" sz="2800" b="1" u="sng" dirty="0">
                <a:solidFill>
                  <a:srgbClr val="0070C0"/>
                </a:solidFill>
              </a:rPr>
              <a:t>necessary</a:t>
            </a:r>
            <a:r>
              <a:rPr lang="en-US" sz="2800" dirty="0"/>
              <a:t>. 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45859" y="1508760"/>
            <a:ext cx="2053884" cy="50520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thorough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defraud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expensive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client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necessary</a:t>
            </a:r>
          </a:p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need 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undoubtedly</a:t>
            </a: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9119" y="537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52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4890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3000" b="1" dirty="0">
                <a:latin typeface="Arial Black" panose="020B0A04020102020204" pitchFamily="34" charset="0"/>
              </a:rPr>
              <a:t>shower – n. a device for washing and cleaning the body</a:t>
            </a:r>
          </a:p>
          <a:p>
            <a:r>
              <a:rPr lang="en-US" sz="3000" b="1" dirty="0">
                <a:latin typeface="Arial Black" panose="020B0A04020102020204" pitchFamily="34" charset="0"/>
              </a:rPr>
              <a:t>toilet – n. a water-powered device for removing body waste</a:t>
            </a:r>
          </a:p>
          <a:p>
            <a:r>
              <a:rPr lang="en-US" sz="3000" b="1" dirty="0">
                <a:latin typeface="Arial Black" panose="020B0A04020102020204" pitchFamily="34" charset="0"/>
              </a:rPr>
              <a:t>drill – v. make a hole in something using a drill</a:t>
            </a:r>
          </a:p>
          <a:p>
            <a:r>
              <a:rPr lang="en-US" sz="3000" b="1" dirty="0">
                <a:latin typeface="Arial Black" panose="020B0A04020102020204" pitchFamily="34" charset="0"/>
              </a:rPr>
              <a:t>aquifer – n. underground rock that can hold water</a:t>
            </a:r>
            <a:endParaRPr lang="en-US" sz="26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016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8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4890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2800" b="1" dirty="0" smtClean="0">
                <a:latin typeface="Arial Black" panose="020B0A04020102020204" pitchFamily="34" charset="0"/>
              </a:rPr>
              <a:t>desalination </a:t>
            </a:r>
            <a:r>
              <a:rPr lang="en-US" sz="2800" b="1" dirty="0">
                <a:latin typeface="Arial Black" panose="020B0A04020102020204" pitchFamily="34" charset="0"/>
              </a:rPr>
              <a:t>– n. process to remove salt from something, (such as water)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</a:rPr>
              <a:t>challenge – n. a </a:t>
            </a:r>
            <a:r>
              <a:rPr lang="en-US" sz="2800" b="1" dirty="0" smtClean="0">
                <a:latin typeface="Arial Black" panose="020B0A04020102020204" pitchFamily="34" charset="0"/>
              </a:rPr>
              <a:t>difficult </a:t>
            </a:r>
            <a:r>
              <a:rPr lang="en-US" sz="2800" b="1" dirty="0">
                <a:latin typeface="Arial Black" panose="020B0A04020102020204" pitchFamily="34" charset="0"/>
              </a:rPr>
              <a:t>problem to solve</a:t>
            </a:r>
            <a:endParaRPr lang="en-US" sz="28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04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143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  <a:ln w="25400">
            <a:solidFill>
              <a:srgbClr val="C00000"/>
            </a:solidFill>
            <a:prstDash val="solid"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city of Cape Town, South Africa has announced new water restrictions as </a:t>
            </a:r>
            <a:r>
              <a:rPr lang="en-US" sz="2600" b="1" dirty="0" smtClean="0"/>
              <a:t>officials warn the </a:t>
            </a:r>
            <a:r>
              <a:rPr lang="en-US" sz="2600" b="1" dirty="0"/>
              <a:t>water supply could run dry in three months.</a:t>
            </a:r>
          </a:p>
          <a:p>
            <a:pPr marL="400050" lvl="1" indent="0"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order – to take </a:t>
            </a:r>
            <a:r>
              <a:rPr lang="en-US" sz="2600" b="1" dirty="0" smtClean="0"/>
              <a:t>effect </a:t>
            </a:r>
            <a:r>
              <a:rPr lang="en-US" sz="2600" b="1" dirty="0"/>
              <a:t>February 1 - will cut city residents’ daily water usage by nearly </a:t>
            </a:r>
            <a:r>
              <a:rPr lang="en-US" sz="2600" b="1" dirty="0" smtClean="0"/>
              <a:t>half over </a:t>
            </a:r>
            <a:r>
              <a:rPr lang="en-US" sz="2600" b="1" dirty="0"/>
              <a:t>current restrictions.</a:t>
            </a:r>
            <a:endParaRPr lang="en-US" sz="26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3772" y="295835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With Water Supply Nearly Dry, Cape Town Declares ‘Day Zero’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60929" y="45841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032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73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841863"/>
            <a:ext cx="10509529" cy="4056017"/>
          </a:xfrm>
          <a:ln w="254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b="1" dirty="0"/>
              <a:t>Cape Town Mayor Patricia De Lille announced that total daily usage per person will </a:t>
            </a:r>
            <a:r>
              <a:rPr lang="en-US" sz="2600" b="1" dirty="0" smtClean="0"/>
              <a:t>be reduced </a:t>
            </a:r>
            <a:r>
              <a:rPr lang="en-US" sz="2600" b="1" dirty="0"/>
              <a:t>to 50 liters. </a:t>
            </a:r>
            <a:r>
              <a:rPr lang="en-US" sz="2600" b="1" dirty="0" smtClean="0"/>
              <a:t>The </a:t>
            </a:r>
            <a:r>
              <a:rPr lang="en-US" sz="2600" b="1" dirty="0"/>
              <a:t>current limit is 87 liters per day.</a:t>
            </a:r>
          </a:p>
          <a:p>
            <a:pPr marL="400050" lvl="1" indent="0"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French news agency AFP notes that an average shower uses about 15 liters of water </a:t>
            </a:r>
            <a:r>
              <a:rPr lang="en-US" sz="2600" b="1" dirty="0" smtClean="0"/>
              <a:t>a minute</a:t>
            </a:r>
            <a:r>
              <a:rPr lang="en-US" sz="2600" b="1" dirty="0"/>
              <a:t>, while a toilet generally requires about 15 liters per use.</a:t>
            </a:r>
            <a:endParaRPr lang="en-US" sz="2600" b="1" dirty="0">
              <a:latin typeface="Arial Rounded MT Bold" panose="020F0704030504030204" pitchFamily="34" charset="0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89879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050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3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  <a:ln w="254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b="1" dirty="0"/>
              <a:t>"We have reached a point of no return,” De Lille said in a statement. “We can no longer </a:t>
            </a:r>
            <a:r>
              <a:rPr lang="en-US" sz="2600" b="1" dirty="0" smtClean="0"/>
              <a:t>ask people </a:t>
            </a:r>
            <a:r>
              <a:rPr lang="en-US" sz="2600" b="1" dirty="0"/>
              <a:t>to stop wasting water - we must force them.”</a:t>
            </a:r>
          </a:p>
          <a:p>
            <a:pPr marL="400050" lvl="1" indent="0">
              <a:buNone/>
            </a:pPr>
            <a:r>
              <a:rPr lang="en-US" sz="2600" b="1" dirty="0"/>
              <a:t>Cape Town, on South Africa’s southwest coast, is </a:t>
            </a:r>
            <a:r>
              <a:rPr lang="en-US" sz="2600" b="1" dirty="0" smtClean="0"/>
              <a:t>fighting </a:t>
            </a:r>
            <a:r>
              <a:rPr lang="en-US" sz="2600" b="1" dirty="0"/>
              <a:t>the worst drought in a century. </a:t>
            </a:r>
            <a:r>
              <a:rPr lang="en-US" sz="2600" b="1" dirty="0" smtClean="0"/>
              <a:t>The city </a:t>
            </a:r>
            <a:r>
              <a:rPr lang="en-US" sz="2600" b="1" dirty="0"/>
              <a:t>is home to four million residents.</a:t>
            </a:r>
            <a:endParaRPr lang="en-US" sz="2600" b="1" dirty="0">
              <a:latin typeface="Arial Rounded MT Bold" panose="020F0704030504030204" pitchFamily="34" charset="0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4450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723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2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  <a:ln w="254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The </a:t>
            </a:r>
            <a:r>
              <a:rPr lang="en-US" sz="2600" b="1" dirty="0"/>
              <a:t>mayor has </a:t>
            </a:r>
            <a:r>
              <a:rPr lang="en-US" sz="2600" b="1" dirty="0" smtClean="0"/>
              <a:t>identified </a:t>
            </a:r>
            <a:r>
              <a:rPr lang="en-US" sz="2600" b="1" dirty="0"/>
              <a:t>April 21 as “day zero” - the date when </a:t>
            </a:r>
            <a:r>
              <a:rPr lang="en-US" sz="2600" b="1" dirty="0" smtClean="0"/>
              <a:t>officials </a:t>
            </a:r>
            <a:r>
              <a:rPr lang="en-US" sz="2600" b="1" dirty="0"/>
              <a:t>estimate Cape </a:t>
            </a:r>
            <a:r>
              <a:rPr lang="en-US" sz="2600" b="1" dirty="0" smtClean="0"/>
              <a:t>Town will </a:t>
            </a:r>
            <a:r>
              <a:rPr lang="en-US" sz="2600" b="1" dirty="0"/>
              <a:t>run out of its usable water supply</a:t>
            </a:r>
            <a:r>
              <a:rPr lang="en-US" sz="2600" b="1" dirty="0" smtClean="0"/>
              <a:t>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 </a:t>
            </a:r>
            <a:r>
              <a:rPr lang="en-US" sz="2600" b="1" dirty="0"/>
              <a:t>If no rainwater is received and current </a:t>
            </a:r>
            <a:r>
              <a:rPr lang="en-US" sz="2600" b="1" dirty="0" smtClean="0"/>
              <a:t>usage continues</a:t>
            </a:r>
            <a:r>
              <a:rPr lang="en-US" sz="2600" b="1" dirty="0"/>
              <a:t>, the city says it will be forced to turn </a:t>
            </a:r>
            <a:r>
              <a:rPr lang="en-US" sz="2600" b="1" dirty="0" smtClean="0"/>
              <a:t>off </a:t>
            </a:r>
            <a:r>
              <a:rPr lang="en-US" sz="2600" b="1" dirty="0"/>
              <a:t>the main water supply on that date.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80576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607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8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  <a:ln w="254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b="1" dirty="0"/>
              <a:t>De Lille said many residents are not obeying the current restrictions and those using </a:t>
            </a:r>
            <a:r>
              <a:rPr lang="en-US" sz="2600" b="1" dirty="0" smtClean="0"/>
              <a:t>too much </a:t>
            </a:r>
            <a:r>
              <a:rPr lang="en-US" sz="2600" b="1" dirty="0"/>
              <a:t>water could be </a:t>
            </a:r>
            <a:r>
              <a:rPr lang="en-US" sz="2600" b="1" dirty="0" smtClean="0"/>
              <a:t>fined.</a:t>
            </a:r>
          </a:p>
          <a:p>
            <a:pPr marL="400050" lvl="1" indent="0">
              <a:buNone/>
            </a:pPr>
            <a:endParaRPr lang="en-US" sz="2600" b="1" dirty="0" smtClean="0"/>
          </a:p>
          <a:p>
            <a:pPr marL="400050" lvl="1" indent="0">
              <a:buNone/>
            </a:pPr>
            <a:r>
              <a:rPr lang="en-US" sz="2600" b="1" dirty="0" smtClean="0"/>
              <a:t> </a:t>
            </a:r>
            <a:r>
              <a:rPr lang="en-US" sz="2600" b="1" dirty="0"/>
              <a:t>She noted the government also planned a new tax as another </a:t>
            </a:r>
            <a:r>
              <a:rPr lang="en-US" sz="2600" b="1" dirty="0" smtClean="0"/>
              <a:t>way to </a:t>
            </a:r>
            <a:r>
              <a:rPr lang="en-US" sz="2600" b="1" dirty="0"/>
              <a:t>punish people who go over the limits.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300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8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66788" y="696913"/>
            <a:ext cx="10342562" cy="595153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General Aims</a:t>
            </a:r>
          </a:p>
          <a:p>
            <a:r>
              <a:rPr lang="en-US" sz="2800" dirty="0" smtClean="0"/>
              <a:t>This unit is designed to help learning a number of words and the skills involved in using context clue and to promote your reading comprehensio</a:t>
            </a:r>
            <a:r>
              <a:rPr lang="en-US" sz="2400" dirty="0" smtClean="0"/>
              <a:t>n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25708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27563"/>
            <a:ext cx="10509529" cy="4124597"/>
          </a:xfrm>
          <a:ln w="254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/>
              <a:t>In an </a:t>
            </a:r>
            <a:r>
              <a:rPr lang="en-US" sz="2600" b="1" dirty="0" smtClean="0"/>
              <a:t>effort </a:t>
            </a:r>
            <a:r>
              <a:rPr lang="en-US" sz="2600" b="1" dirty="0"/>
              <a:t>to avoid running out of water, the city started several projects to build up its </a:t>
            </a:r>
            <a:r>
              <a:rPr lang="en-US" sz="2600" b="1" dirty="0" smtClean="0"/>
              <a:t>water supply </a:t>
            </a:r>
            <a:r>
              <a:rPr lang="en-US" sz="2600" b="1" dirty="0"/>
              <a:t>in recent months. </a:t>
            </a:r>
            <a:r>
              <a:rPr lang="en-US" sz="2600" b="1" dirty="0" smtClean="0"/>
              <a:t>These </a:t>
            </a:r>
            <a:r>
              <a:rPr lang="en-US" sz="2600" b="1" dirty="0"/>
              <a:t>included drilling deep underground to aquifers </a:t>
            </a:r>
            <a:r>
              <a:rPr lang="en-US" sz="2600" b="1" dirty="0" smtClean="0"/>
              <a:t>and increasing </a:t>
            </a:r>
            <a:r>
              <a:rPr lang="en-US" sz="2600" b="1" dirty="0"/>
              <a:t>desalination </a:t>
            </a:r>
            <a:r>
              <a:rPr lang="en-US" sz="2600" b="1" dirty="0" smtClean="0"/>
              <a:t>efforts</a:t>
            </a:r>
            <a:r>
              <a:rPr lang="en-US" sz="2600" b="1" dirty="0"/>
              <a:t>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0245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589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727563"/>
            <a:ext cx="10509529" cy="4124597"/>
          </a:xfrm>
          <a:ln w="25400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/>
              <a:t>Bruce </a:t>
            </a:r>
            <a:r>
              <a:rPr lang="en-US" sz="2600" b="1" dirty="0" err="1"/>
              <a:t>Hewitson</a:t>
            </a:r>
            <a:r>
              <a:rPr lang="en-US" sz="2600" b="1" dirty="0"/>
              <a:t> is a climatologist at the University of Cape Town. He says while the </a:t>
            </a:r>
            <a:r>
              <a:rPr lang="en-US" sz="2600" b="1" dirty="0" smtClean="0"/>
              <a:t>new projects </a:t>
            </a:r>
            <a:r>
              <a:rPr lang="en-US" sz="2600" b="1" dirty="0"/>
              <a:t>are a step in the right direction, they may be too late to change the urgent situation.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/>
              <a:t>“Of course, the challenge is how quickly you can do this. We are facing a ‘day zero’ in the </a:t>
            </a:r>
            <a:r>
              <a:rPr lang="en-US" sz="2600" b="1" dirty="0" smtClean="0"/>
              <a:t>next couple </a:t>
            </a:r>
            <a:r>
              <a:rPr lang="en-US" sz="2600" b="1" dirty="0"/>
              <a:t>of months. And it takes time to put a lot of these measures in place.”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13455" y="28747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33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897380"/>
            <a:ext cx="10509529" cy="3954780"/>
          </a:xfrm>
          <a:ln w="254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Mayor </a:t>
            </a:r>
            <a:r>
              <a:rPr lang="en-US" sz="2600" b="1" dirty="0"/>
              <a:t>De Lille agrees that the new measures will probably not be enough to prevent </a:t>
            </a:r>
            <a:r>
              <a:rPr lang="en-US" sz="2600" b="1" dirty="0" smtClean="0"/>
              <a:t>an eventual </a:t>
            </a:r>
            <a:r>
              <a:rPr lang="en-US" sz="2600" b="1" dirty="0"/>
              <a:t>water </a:t>
            </a:r>
            <a:r>
              <a:rPr lang="en-US" sz="2600" b="1" dirty="0" smtClean="0"/>
              <a:t>cutoff.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b="1" dirty="0" smtClean="0"/>
              <a:t> </a:t>
            </a:r>
            <a:r>
              <a:rPr lang="en-US" sz="2600" b="1" dirty="0"/>
              <a:t>She said the possibility of “day zero” happening on April 21 was "</a:t>
            </a:r>
            <a:r>
              <a:rPr lang="en-US" sz="2600" b="1" dirty="0" smtClean="0"/>
              <a:t>very likely</a:t>
            </a:r>
            <a:r>
              <a:rPr lang="en-US" sz="2600" b="1" dirty="0"/>
              <a:t>."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265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740" y="597985"/>
            <a:ext cx="7458892" cy="564610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Some techniques in medical context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0343" y="1606731"/>
            <a:ext cx="5917474" cy="4962449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NewCenturySchlbk-Roman"/>
              </a:rPr>
              <a:t>body cavity is a space that contains </a:t>
            </a:r>
            <a:r>
              <a:rPr lang="en-US" dirty="0" err="1" smtClean="0">
                <a:latin typeface="NewCenturySchlbk-Roman"/>
              </a:rPr>
              <a:t>organs.Label</a:t>
            </a:r>
            <a:r>
              <a:rPr lang="en-US" dirty="0" smtClean="0">
                <a:latin typeface="NewCenturySchlbk-Roman"/>
              </a:rPr>
              <a:t> </a:t>
            </a:r>
            <a:r>
              <a:rPr lang="en-US" dirty="0">
                <a:latin typeface="NewCenturySchlbk-Roman"/>
              </a:rPr>
              <a:t>the figure in the spaces provided as you read the following </a:t>
            </a:r>
            <a:r>
              <a:rPr lang="en-US" dirty="0" smtClean="0">
                <a:latin typeface="NewCenturySchlbk-Roman"/>
              </a:rPr>
              <a:t>paragraph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latin typeface="NewCenturySchlbk-Bold"/>
              </a:rPr>
              <a:t>cranial cavity </a:t>
            </a:r>
            <a:r>
              <a:rPr lang="en-US" dirty="0">
                <a:latin typeface="NewCenturySchlbk-Roman"/>
              </a:rPr>
              <a:t>(1) is located in the head and surrounded by the </a:t>
            </a:r>
            <a:r>
              <a:rPr lang="en-US" dirty="0" smtClean="0">
                <a:latin typeface="NewCenturySchlbk-Roman"/>
              </a:rPr>
              <a:t>skull (</a:t>
            </a:r>
            <a:r>
              <a:rPr lang="en-US" dirty="0">
                <a:latin typeface="NewCenturySchlbk-Roman"/>
              </a:rPr>
              <a:t>CRANI/O means skull). The cranial cavity contains the brain and other organs, </a:t>
            </a:r>
            <a:r>
              <a:rPr lang="en-US" dirty="0" smtClean="0">
                <a:latin typeface="NewCenturySchlbk-Roman"/>
              </a:rPr>
              <a:t>such as </a:t>
            </a:r>
            <a:r>
              <a:rPr lang="en-US" dirty="0">
                <a:latin typeface="NewCenturySchlbk-Roman"/>
              </a:rPr>
              <a:t>the pituitary gland (an endocrine gland located below the brain</a:t>
            </a:r>
            <a:r>
              <a:rPr lang="en-US" dirty="0" smtClean="0">
                <a:latin typeface="NewCenturySchlbk-Roman"/>
              </a:rPr>
              <a:t>).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latin typeface="NewCenturySchlbk-Bold"/>
              </a:rPr>
              <a:t>thoracic cavity </a:t>
            </a:r>
            <a:r>
              <a:rPr lang="en-US" dirty="0">
                <a:latin typeface="NewCenturySchlbk-Roman"/>
              </a:rPr>
              <a:t>(2), also known as the chest cavity (THORAC/O means chest</a:t>
            </a:r>
            <a:r>
              <a:rPr lang="en-US" dirty="0" smtClean="0">
                <a:latin typeface="NewCenturySchlbk-Roman"/>
              </a:rPr>
              <a:t>), is </a:t>
            </a:r>
            <a:r>
              <a:rPr lang="en-US" dirty="0">
                <a:latin typeface="NewCenturySchlbk-Roman"/>
              </a:rPr>
              <a:t>surrounded by the breastbone and ribs. The lungs, heart, windpipe (trachea</a:t>
            </a:r>
            <a:r>
              <a:rPr lang="en-US" dirty="0" smtClean="0">
                <a:latin typeface="NewCenturySchlbk-Roman"/>
              </a:rPr>
              <a:t>), bronchial </a:t>
            </a:r>
            <a:r>
              <a:rPr lang="en-US" dirty="0">
                <a:latin typeface="NewCenturySchlbk-Roman"/>
              </a:rPr>
              <a:t>tubes (leading from the trachea to the lungs), and other organs are in </a:t>
            </a:r>
            <a:r>
              <a:rPr lang="en-US" dirty="0" smtClean="0">
                <a:latin typeface="NewCenturySchlbk-Roman"/>
              </a:rPr>
              <a:t>this cavity.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latin typeface="NewCenturySchlbk-Bold"/>
              </a:rPr>
              <a:t>abdominal cavity </a:t>
            </a:r>
            <a:r>
              <a:rPr lang="en-US" dirty="0">
                <a:latin typeface="NewCenturySchlbk-Roman"/>
              </a:rPr>
              <a:t>(3) is the space below the thoracic cavity. </a:t>
            </a:r>
            <a:r>
              <a:rPr lang="en-US" dirty="0" err="1" smtClean="0">
                <a:latin typeface="NewCenturySchlbk-Roman"/>
              </a:rPr>
              <a:t>The</a:t>
            </a:r>
            <a:r>
              <a:rPr lang="en-US" b="1" dirty="0" err="1" smtClean="0">
                <a:latin typeface="NewCenturySchlbk-Bold"/>
              </a:rPr>
              <a:t>diaphragm</a:t>
            </a:r>
            <a:r>
              <a:rPr lang="en-US" b="1" dirty="0" smtClean="0">
                <a:latin typeface="NewCenturySchlbk-Bold"/>
              </a:rPr>
              <a:t> </a:t>
            </a:r>
            <a:r>
              <a:rPr lang="en-US" dirty="0">
                <a:latin typeface="NewCenturySchlbk-Roman"/>
              </a:rPr>
              <a:t>is the muscle that separates the abdominal and thoracic cavities. </a:t>
            </a:r>
            <a:r>
              <a:rPr lang="en-US" dirty="0" smtClean="0">
                <a:latin typeface="NewCenturySchlbk-Roman"/>
              </a:rPr>
              <a:t>Organs in </a:t>
            </a:r>
            <a:r>
              <a:rPr lang="en-US" dirty="0">
                <a:latin typeface="NewCenturySchlbk-Roman"/>
              </a:rPr>
              <a:t>the abdomen include the stomach, liver, gallbladder, and small and large </a:t>
            </a:r>
            <a:r>
              <a:rPr lang="en-US" dirty="0" smtClean="0">
                <a:latin typeface="NewCenturySchlbk-Roman"/>
              </a:rPr>
              <a:t>intestines.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258" y="1694996"/>
            <a:ext cx="3466592" cy="4351338"/>
          </a:xfr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70487" y="3929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309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51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740" y="597985"/>
            <a:ext cx="7458892" cy="564610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Some techniques in medical context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85109" y="1907177"/>
            <a:ext cx="5917474" cy="4376057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latin typeface="NewCenturySchlbk-Bold"/>
              </a:rPr>
              <a:t>pelvic cavity </a:t>
            </a:r>
            <a:r>
              <a:rPr lang="en-US" dirty="0">
                <a:latin typeface="NewCenturySchlbk-Roman"/>
              </a:rPr>
              <a:t>(4), below the </a:t>
            </a:r>
            <a:r>
              <a:rPr lang="en-US" dirty="0" smtClean="0">
                <a:latin typeface="NewCenturySchlbk-Roman"/>
              </a:rPr>
              <a:t>abdominal cavity</a:t>
            </a:r>
            <a:r>
              <a:rPr lang="en-US" dirty="0">
                <a:latin typeface="NewCenturySchlbk-Roman"/>
              </a:rPr>
              <a:t>. The pelvic cavity is surrounded by the </a:t>
            </a:r>
            <a:r>
              <a:rPr lang="en-US" b="1" dirty="0">
                <a:latin typeface="NewCenturySchlbk-Bold"/>
              </a:rPr>
              <a:t>pelvis </a:t>
            </a:r>
            <a:r>
              <a:rPr lang="en-US" dirty="0">
                <a:latin typeface="NewCenturySchlbk-Roman"/>
              </a:rPr>
              <a:t>(bones of the hip). The </a:t>
            </a:r>
            <a:r>
              <a:rPr lang="en-US" dirty="0" smtClean="0">
                <a:latin typeface="NewCenturySchlbk-Roman"/>
              </a:rPr>
              <a:t>major organs </a:t>
            </a:r>
            <a:r>
              <a:rPr lang="en-US" dirty="0">
                <a:latin typeface="NewCenturySchlbk-Roman"/>
              </a:rPr>
              <a:t>located within the pelvic cavity are the urinary bladder, ureters (tubes from </a:t>
            </a:r>
            <a:r>
              <a:rPr lang="en-US" dirty="0" smtClean="0">
                <a:latin typeface="NewCenturySchlbk-Roman"/>
              </a:rPr>
              <a:t>the kidneys </a:t>
            </a:r>
            <a:r>
              <a:rPr lang="en-US" dirty="0">
                <a:latin typeface="NewCenturySchlbk-Roman"/>
              </a:rPr>
              <a:t>to the bladder), urethra (tube from the bladder to the outside of the body</a:t>
            </a:r>
            <a:r>
              <a:rPr lang="en-US" dirty="0" smtClean="0">
                <a:latin typeface="NewCenturySchlbk-Roman"/>
              </a:rPr>
              <a:t>),rectum</a:t>
            </a:r>
            <a:r>
              <a:rPr lang="en-US" dirty="0">
                <a:latin typeface="NewCenturySchlbk-Roman"/>
              </a:rPr>
              <a:t>, and anus, and the uterus (muscular organ that nourishes the </a:t>
            </a:r>
            <a:r>
              <a:rPr lang="en-US" dirty="0" smtClean="0">
                <a:latin typeface="NewCenturySchlbk-Roman"/>
              </a:rPr>
              <a:t>developing embryo </a:t>
            </a:r>
            <a:r>
              <a:rPr lang="en-US" dirty="0">
                <a:latin typeface="NewCenturySchlbk-Roman"/>
              </a:rPr>
              <a:t>and fetus) in females</a:t>
            </a:r>
            <a:r>
              <a:rPr lang="en-US" dirty="0" smtClean="0">
                <a:latin typeface="NewCenturySchlbk-Roman"/>
              </a:rPr>
              <a:t>. </a:t>
            </a:r>
          </a:p>
          <a:p>
            <a:r>
              <a:rPr lang="en-US" dirty="0">
                <a:latin typeface="NewCenturySchlbk-Roman"/>
              </a:rPr>
              <a:t>the spinal cavity (5) ,</a:t>
            </a:r>
            <a:r>
              <a:rPr lang="en-US" dirty="0" smtClean="0">
                <a:latin typeface="NewCenturySchlbk-Roman"/>
              </a:rPr>
              <a:t> </a:t>
            </a:r>
            <a:r>
              <a:rPr lang="en-US" dirty="0">
                <a:latin typeface="NewCenturySchlbk-Roman"/>
              </a:rPr>
              <a:t>This is the space surrounded by </a:t>
            </a:r>
            <a:r>
              <a:rPr lang="en-US" dirty="0" err="1" smtClean="0">
                <a:latin typeface="NewCenturySchlbk-Roman"/>
              </a:rPr>
              <a:t>the</a:t>
            </a:r>
            <a:r>
              <a:rPr lang="en-US" b="1" dirty="0" err="1" smtClean="0">
                <a:latin typeface="NewCenturySchlbk-Bold"/>
              </a:rPr>
              <a:t>spinal</a:t>
            </a:r>
            <a:r>
              <a:rPr lang="en-US" b="1" dirty="0" smtClean="0">
                <a:latin typeface="NewCenturySchlbk-Bold"/>
              </a:rPr>
              <a:t> </a:t>
            </a:r>
            <a:r>
              <a:rPr lang="en-US" b="1" dirty="0">
                <a:latin typeface="NewCenturySchlbk-Bold"/>
              </a:rPr>
              <a:t>column </a:t>
            </a:r>
            <a:r>
              <a:rPr lang="en-US" dirty="0">
                <a:latin typeface="NewCenturySchlbk-Roman"/>
              </a:rPr>
              <a:t>(backbones). The </a:t>
            </a:r>
            <a:r>
              <a:rPr lang="en-US" b="1" dirty="0">
                <a:latin typeface="NewCenturySchlbk-Bold"/>
              </a:rPr>
              <a:t>spinal cord </a:t>
            </a:r>
            <a:r>
              <a:rPr lang="en-US" dirty="0">
                <a:latin typeface="NewCenturySchlbk-Roman"/>
              </a:rPr>
              <a:t>is the nervous tissue within the </a:t>
            </a:r>
            <a:r>
              <a:rPr lang="en-US" dirty="0" smtClean="0">
                <a:latin typeface="NewCenturySchlbk-Roman"/>
              </a:rPr>
              <a:t>spinal cavity</a:t>
            </a:r>
            <a:r>
              <a:rPr lang="en-US" dirty="0">
                <a:latin typeface="NewCenturySchlbk-Roman"/>
              </a:rPr>
              <a:t>. Nerves enter and leave the spinal cord and carry messages to and from all </a:t>
            </a:r>
            <a:r>
              <a:rPr lang="en-US" dirty="0" smtClean="0">
                <a:latin typeface="NewCenturySchlbk-Roman"/>
              </a:rPr>
              <a:t>parts of </a:t>
            </a:r>
            <a:r>
              <a:rPr lang="en-US" dirty="0">
                <a:latin typeface="NewCenturySchlbk-Roman"/>
              </a:rPr>
              <a:t>the body.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87" y="1629274"/>
            <a:ext cx="4081184" cy="4653960"/>
          </a:xfr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75479" y="3929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702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34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123950" y="639763"/>
            <a:ext cx="10541000" cy="621823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References</a:t>
            </a:r>
          </a:p>
          <a:p>
            <a:r>
              <a:rPr lang="en-US" sz="2800" dirty="0" smtClean="0"/>
              <a:t>504 Essential words</a:t>
            </a:r>
          </a:p>
          <a:p>
            <a:r>
              <a:rPr lang="en-US" sz="2800" dirty="0" smtClean="0"/>
              <a:t>Grammar in use</a:t>
            </a:r>
          </a:p>
          <a:p>
            <a:r>
              <a:rPr lang="en-US" sz="2800" dirty="0" smtClean="0"/>
              <a:t>Site of BBC learning English</a:t>
            </a:r>
          </a:p>
          <a:p>
            <a:r>
              <a:rPr lang="en-US" sz="2800" dirty="0" err="1" smtClean="0"/>
              <a:t>Voa</a:t>
            </a:r>
            <a:r>
              <a:rPr lang="en-US" sz="2800" dirty="0" smtClean="0"/>
              <a:t> learning English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4777074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031875" y="352425"/>
            <a:ext cx="10033000" cy="6192838"/>
          </a:xfrm>
        </p:spPr>
        <p:txBody>
          <a:bodyPr/>
          <a:lstStyle/>
          <a:p>
            <a:r>
              <a:rPr lang="en-US" sz="3200" dirty="0" smtClean="0"/>
              <a:t>Please send your comments and suggestions about this training package to the </a:t>
            </a:r>
            <a:r>
              <a:rPr lang="en-US" dirty="0" smtClean="0"/>
              <a:t>following address</a:t>
            </a:r>
          </a:p>
          <a:p>
            <a:r>
              <a:rPr lang="en-US" dirty="0" smtClean="0">
                <a:hlinkClick r:id="rId2"/>
              </a:rPr>
              <a:t>midwife.shahmizad@gmail.com</a:t>
            </a:r>
            <a:endParaRPr lang="en-US" dirty="0" smtClean="0"/>
          </a:p>
          <a:p>
            <a:r>
              <a:rPr lang="en-US" smtClean="0"/>
              <a:t>Fax num:01134525552</a:t>
            </a:r>
            <a:endParaRPr lang="en-US" dirty="0" smtClean="0"/>
          </a:p>
          <a:p>
            <a:endParaRPr lang="en-US" dirty="0"/>
          </a:p>
          <a:p>
            <a:r>
              <a:rPr lang="en-US" sz="2800" dirty="0" err="1" smtClean="0"/>
              <a:t>Mazandaran</a:t>
            </a:r>
            <a:r>
              <a:rPr lang="en-US" sz="2800" dirty="0" smtClean="0"/>
              <a:t> university of medical science</a:t>
            </a:r>
          </a:p>
          <a:p>
            <a:endParaRPr lang="en-US" dirty="0"/>
          </a:p>
          <a:p>
            <a:r>
              <a:rPr lang="en-US" sz="3200" dirty="0" smtClean="0"/>
              <a:t>Wishing you more and more success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49021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74713" y="392113"/>
            <a:ext cx="10629900" cy="602138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Behavioral objectives</a:t>
            </a:r>
          </a:p>
          <a:p>
            <a:r>
              <a:rPr lang="en-US" sz="2800" dirty="0" smtClean="0"/>
              <a:t>Define the meaning of the words of a unit</a:t>
            </a:r>
          </a:p>
          <a:p>
            <a:r>
              <a:rPr lang="en-US" sz="2800" dirty="0" smtClean="0"/>
              <a:t>Do word formation and comprehension exercise</a:t>
            </a:r>
          </a:p>
          <a:p>
            <a:r>
              <a:rPr lang="en-US" sz="2800" dirty="0" smtClean="0"/>
              <a:t>Do word formation chart exercise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27787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1" y="862149"/>
            <a:ext cx="7925389" cy="1489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/>
              <a:t>Chapter six</a:t>
            </a:r>
          </a:p>
          <a:p>
            <a:r>
              <a:rPr lang="en-US" sz="3200" b="1" dirty="0" smtClean="0"/>
              <a:t>       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4451" y="86214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0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 smtClean="0"/>
              <a:t>approach 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come near or nearer to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The lawyers in the trial were often asked to approach the bench.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detect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defect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find out;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discover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detected from the messy room that a large group of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people had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assembled* there.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fault; that which is wrong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My Chevrolet was sent back to the factory because of a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steering defect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5114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534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3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/>
              <a:t>employee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a person who works for pay </a:t>
            </a:r>
          </a:p>
          <a:p>
            <a:r>
              <a:rPr lang="en-US" dirty="0">
                <a:solidFill>
                  <a:srgbClr val="FF0000"/>
                </a:solidFill>
              </a:rPr>
              <a:t>The employees went on strike for higher wages.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neglect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deceive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too little care or attention to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senator neglected to make his annual* report to Congress.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make someone believe as something true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that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false;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Virginia cried when she learned that her best friend had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deceived her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1902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531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96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20000"/>
          </a:bodyPr>
          <a:lstStyle/>
          <a:p>
            <a:r>
              <a:rPr lang="en-US" sz="4000" b="1" dirty="0"/>
              <a:t>undoubtedly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/>
              <a:t>certainly; beyond doubt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If she didn't want to get into an argument, Valerie would </a:t>
            </a:r>
            <a:r>
              <a:rPr lang="en-US" dirty="0" smtClean="0">
                <a:solidFill>
                  <a:srgbClr val="FF0000"/>
                </a:solidFill>
              </a:rPr>
              <a:t>have followed </a:t>
            </a:r>
            <a:r>
              <a:rPr lang="en-US" dirty="0">
                <a:solidFill>
                  <a:srgbClr val="FF0000"/>
                </a:solidFill>
              </a:rPr>
              <a:t>the majority* undoubtedly.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popular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thorough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liked by most people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Popular people often find it hard to evade* their many friends.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being all that is needed; complete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Mom decided to spend the day in giving the basement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thorough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cleaning.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10611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814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32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92500"/>
          </a:bodyPr>
          <a:lstStyle/>
          <a:p>
            <a:r>
              <a:rPr lang="en-US" sz="4000" b="1" dirty="0"/>
              <a:t>client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en-US" dirty="0"/>
              <a:t> person for whom a lawyer acts; customer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f this restaurant doesn't improve its service, all its clients will vanish.*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comprehensive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defraud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including much; covering completely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 a comprehensive exam, my doctor said I was in good condition.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take money, rights, etc., away by cheating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 defrauding his friend, Dexter ruined a family tradition* of honesty.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71273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699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67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960" y="281210"/>
            <a:ext cx="9392959" cy="998950"/>
          </a:xfrm>
        </p:spPr>
        <p:txBody>
          <a:bodyPr/>
          <a:lstStyle/>
          <a:p>
            <a:r>
              <a:rPr lang="en-US" dirty="0"/>
              <a:t>Words in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1580" y="1508760"/>
            <a:ext cx="8846820" cy="5052060"/>
          </a:xfrm>
          <a:ln w="28575">
            <a:solidFill>
              <a:srgbClr val="C00000"/>
            </a:solidFill>
          </a:ln>
        </p:spPr>
        <p:txBody>
          <a:bodyPr anchor="ctr" anchorCtr="0">
            <a:normAutofit/>
          </a:bodyPr>
          <a:lstStyle/>
          <a:p>
            <a:r>
              <a:rPr lang="en-US" sz="2800" b="1" dirty="0"/>
              <a:t>The Health of Your Car The newest </a:t>
            </a:r>
            <a:r>
              <a:rPr lang="en-US" sz="2800" b="1" u="sng" dirty="0">
                <a:solidFill>
                  <a:srgbClr val="FEFFFF"/>
                </a:solidFill>
              </a:rPr>
              <a:t>approach</a:t>
            </a:r>
            <a:r>
              <a:rPr lang="en-US" sz="2800" b="1" dirty="0"/>
              <a:t> to automobile repair is the clinic, a place where car doctors go over an automobile in an attempt to </a:t>
            </a:r>
            <a:r>
              <a:rPr lang="en-US" sz="2800" b="1" u="sng" dirty="0">
                <a:solidFill>
                  <a:srgbClr val="FEFFFF"/>
                </a:solidFill>
              </a:rPr>
              <a:t>detect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/>
              <a:t>the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u="sng" dirty="0">
                <a:solidFill>
                  <a:srgbClr val="FEFFFF"/>
                </a:solidFill>
              </a:rPr>
              <a:t>defects</a:t>
            </a:r>
            <a:r>
              <a:rPr lang="en-US" sz="2800" b="1" dirty="0"/>
              <a:t>. Since the clinic does no repairs, its employees do not </a:t>
            </a:r>
            <a:r>
              <a:rPr lang="en-US" sz="2800" b="1" u="sng" dirty="0">
                <a:solidFill>
                  <a:srgbClr val="FEFFFF"/>
                </a:solidFill>
              </a:rPr>
              <a:t>neglect</a:t>
            </a:r>
            <a:r>
              <a:rPr lang="en-US" sz="2800" b="1" dirty="0"/>
              <a:t> the truth. So many automobile owners feel that mechanics </a:t>
            </a:r>
            <a:r>
              <a:rPr lang="en-US" sz="2800" b="1" u="sng" dirty="0">
                <a:solidFill>
                  <a:srgbClr val="FEFFFF"/>
                </a:solidFill>
              </a:rPr>
              <a:t>deceive</a:t>
            </a:r>
            <a:r>
              <a:rPr lang="en-US" sz="2800" b="1" dirty="0"/>
              <a:t> them that the clinics, even though they </a:t>
            </a:r>
            <a:r>
              <a:rPr lang="en-US" sz="2800" b="1" u="sng" dirty="0">
                <a:solidFill>
                  <a:srgbClr val="FEFFFF"/>
                </a:solidFill>
              </a:rPr>
              <a:t>undoubtedly</a:t>
            </a:r>
            <a:r>
              <a:rPr lang="en-US" sz="2800" b="1" dirty="0"/>
              <a:t> charge high fees, are quite </a:t>
            </a:r>
            <a:r>
              <a:rPr lang="en-US" sz="2800" b="1" u="sng" dirty="0">
                <a:solidFill>
                  <a:srgbClr val="FEFFFF"/>
                </a:solidFill>
              </a:rPr>
              <a:t>popular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  <a:r>
              <a:rPr lang="en-US" sz="2800" b="1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32571" y="1508760"/>
            <a:ext cx="1654629" cy="5052060"/>
          </a:xfrm>
          <a:ln w="25400">
            <a:solidFill>
              <a:schemeClr val="accent6">
                <a:lumMod val="50000"/>
              </a:schemeClr>
            </a:solidFill>
          </a:ln>
        </p:spPr>
        <p:txBody>
          <a:bodyPr anchor="ctr" anchorCtr="0"/>
          <a:lstStyle/>
          <a:p>
            <a:r>
              <a:rPr lang="en-US" b="1" dirty="0" smtClean="0">
                <a:solidFill>
                  <a:srgbClr val="0070C0"/>
                </a:solidFill>
              </a:rPr>
              <a:t>Approach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Detect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Neglect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Defects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Popular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Deceive</a:t>
            </a:r>
          </a:p>
          <a:p>
            <a:r>
              <a:rPr lang="en-US" b="1" dirty="0">
                <a:solidFill>
                  <a:srgbClr val="0070C0"/>
                </a:solidFill>
              </a:rPr>
              <a:t>undoubtedly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72522" y="5370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69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مازندران</_x062f__x0627__x0646__x0634__x06af__x0627__x0647_>
    <_x0646__x0648__x0639__x0020__x062d__x06cc__x0637__x0647_ xmlns="12fdc5dc-769e-4543-b10d-fbea3dac4417">سایر موارد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5NN7CDR5NKU2-831-358</_dlc_DocId>
    <_dlc_DocIdUrl xmlns="1047730d-92e1-4018-9084-d932fd3a7f58">
      <Url>http://www.health.gov.ir/hnd/_layouts/DocIdRedir.aspx?ID=5NN7CDR5NKU2-831-358</Url>
      <Description>5NN7CDR5NKU2-831-358</Description>
    </_dlc_DocIdUrl>
  </documentManagement>
</p:properties>
</file>

<file path=customXml/itemProps1.xml><?xml version="1.0" encoding="utf-8"?>
<ds:datastoreItem xmlns:ds="http://schemas.openxmlformats.org/officeDocument/2006/customXml" ds:itemID="{547548CB-6AD5-4200-8629-645CC6E348D4}"/>
</file>

<file path=customXml/itemProps2.xml><?xml version="1.0" encoding="utf-8"?>
<ds:datastoreItem xmlns:ds="http://schemas.openxmlformats.org/officeDocument/2006/customXml" ds:itemID="{B9C3B6D4-0426-4F19-91D1-168F3E5D7EA3}"/>
</file>

<file path=customXml/itemProps3.xml><?xml version="1.0" encoding="utf-8"?>
<ds:datastoreItem xmlns:ds="http://schemas.openxmlformats.org/officeDocument/2006/customXml" ds:itemID="{9349817E-A8A4-4A6C-884D-D09737EC067B}"/>
</file>

<file path=customXml/itemProps4.xml><?xml version="1.0" encoding="utf-8"?>
<ds:datastoreItem xmlns:ds="http://schemas.openxmlformats.org/officeDocument/2006/customXml" ds:itemID="{167B4AFE-0078-43A6-9FDF-F31072C00EF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1634</Words>
  <Application>Microsoft Office PowerPoint</Application>
  <PresentationFormat>Widescreen</PresentationFormat>
  <Paragraphs>160</Paragraphs>
  <Slides>27</Slides>
  <Notes>0</Notes>
  <HiddenSlides>0</HiddenSlides>
  <MMClips>21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Arial Black</vt:lpstr>
      <vt:lpstr>Arial Rounded MT Bold</vt:lpstr>
      <vt:lpstr>B Yagut</vt:lpstr>
      <vt:lpstr>Calibri</vt:lpstr>
      <vt:lpstr>Calibri Light</vt:lpstr>
      <vt:lpstr>NewCenturySchlbk-Bold</vt:lpstr>
      <vt:lpstr>NewCenturySchlbk-Roman</vt:lpstr>
      <vt:lpstr>Wingdings 3</vt:lpstr>
      <vt:lpstr>Office Theme</vt:lpstr>
      <vt:lpstr>مشخصات سند</vt:lpstr>
      <vt:lpstr>PowerPoint Presentation</vt:lpstr>
      <vt:lpstr>PowerPoint Presentation</vt:lpstr>
      <vt:lpstr>PowerPoint Presentation</vt:lpstr>
      <vt:lpstr>Vocab</vt:lpstr>
      <vt:lpstr>Vocab</vt:lpstr>
      <vt:lpstr>Vocab</vt:lpstr>
      <vt:lpstr>Vocab</vt:lpstr>
      <vt:lpstr>Words in Use </vt:lpstr>
      <vt:lpstr>Words in Use </vt:lpstr>
      <vt:lpstr>Words in Use </vt:lpstr>
      <vt:lpstr>Words in Use 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Some techniques in medical context </vt:lpstr>
      <vt:lpstr>Some techniques in medical context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SA-Zaban Englisi- </dc:title>
  <dc:creator>Windows User</dc:creator>
  <cp:lastModifiedBy>Windows User</cp:lastModifiedBy>
  <cp:revision>4</cp:revision>
  <dcterms:created xsi:type="dcterms:W3CDTF">2020-05-12T09:28:11Z</dcterms:created>
  <dcterms:modified xsi:type="dcterms:W3CDTF">2020-05-12T09:50:06Z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dcf506cc-6cb6-418b-8e27-7b9a55ba83a2</vt:lpwstr>
  </property>
</Properties>
</file>